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66" r:id="rId12"/>
    <p:sldId id="267" r:id="rId13"/>
    <p:sldId id="268" r:id="rId14"/>
    <p:sldId id="269" r:id="rId15"/>
    <p:sldId id="271" r:id="rId16"/>
    <p:sldId id="274" r:id="rId17"/>
    <p:sldId id="281" r:id="rId18"/>
    <p:sldId id="272" r:id="rId19"/>
    <p:sldId id="276" r:id="rId20"/>
    <p:sldId id="280" r:id="rId21"/>
    <p:sldId id="284" r:id="rId22"/>
    <p:sldId id="285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1A02FF"/>
    <a:srgbClr val="00FF09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885" autoAdjust="0"/>
    <p:restoredTop sz="94700" autoAdjust="0"/>
  </p:normalViewPr>
  <p:slideViewPr>
    <p:cSldViewPr snapToGrid="0">
      <p:cViewPr varScale="1">
        <p:scale>
          <a:sx n="91" d="100"/>
          <a:sy n="91" d="100"/>
        </p:scale>
        <p:origin x="-736" y="-112"/>
      </p:cViewPr>
      <p:guideLst>
        <p:guide orient="horz" pos="2970"/>
        <p:guide pos="2880"/>
      </p:guideLst>
    </p:cSldViewPr>
  </p:slideViewPr>
  <p:outlineViewPr>
    <p:cViewPr>
      <p:scale>
        <a:sx n="33" d="100"/>
        <a:sy n="33" d="100"/>
      </p:scale>
      <p:origin x="0" y="11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8C089-EA97-E149-9665-119062889880}" type="datetimeFigureOut">
              <a:rPr lang="en-US" smtClean="0"/>
              <a:pPr/>
              <a:t>8/8/09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320D8-A242-034B-A7CA-E0A01C02B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D4ADA-E879-9C46-8E42-CDA4060EAE6B}" type="datetimeFigureOut">
              <a:rPr lang="en-US" smtClean="0"/>
              <a:pPr/>
              <a:t>8/8/09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8A0D3-D57A-9A49-8604-D86310280C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38B10-468A-B947-8B46-0B31A3C0DFA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38B10-468A-B947-8B46-0B31A3C0DFA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F55C6-47B2-664C-8488-925EB020E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EF55C6-47B2-664C-8488-925EB020E1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8EF55C6-47B2-664C-8488-925EB020E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3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TOF System Performance:</a:t>
            </a:r>
            <a:br>
              <a:rPr lang="en-US" dirty="0" smtClean="0"/>
            </a:br>
            <a:r>
              <a:rPr lang="en-US" dirty="0" smtClean="0"/>
              <a:t>Calibrations &amp;</a:t>
            </a:r>
            <a:br>
              <a:rPr lang="en-US" dirty="0" smtClean="0"/>
            </a:br>
            <a:r>
              <a:rPr lang="en-US" dirty="0" smtClean="0"/>
              <a:t>Time Resolutions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Frank </a:t>
            </a:r>
            <a:r>
              <a:rPr lang="en-US" dirty="0" err="1" smtClean="0"/>
              <a:t>Geurts</a:t>
            </a:r>
            <a:endParaRPr lang="en-US" dirty="0" smtClean="0"/>
          </a:p>
          <a:p>
            <a:r>
              <a:rPr lang="en-US" dirty="0" smtClean="0"/>
              <a:t>Rice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991597"/>
            <a:ext cx="8229600" cy="1167113"/>
          </a:xfrm>
        </p:spPr>
        <p:txBody>
          <a:bodyPr>
            <a:noAutofit/>
          </a:bodyPr>
          <a:lstStyle/>
          <a:p>
            <a:r>
              <a:rPr lang="en-US" sz="2000" dirty="0" smtClean="0"/>
              <a:t>200GeV preliminary results based on recent calibration performed on subset of fast-offline data (days 132-152)</a:t>
            </a:r>
          </a:p>
          <a:p>
            <a:pPr lvl="0"/>
            <a:r>
              <a:rPr lang="en-US" sz="2000" dirty="0" smtClean="0"/>
              <a:t>calibration procedure is sensitive to out-of-time “</a:t>
            </a:r>
            <a:r>
              <a:rPr lang="en-US" sz="2000" i="1" dirty="0" smtClean="0"/>
              <a:t>outlier”</a:t>
            </a:r>
            <a:r>
              <a:rPr lang="en-US" sz="2000" dirty="0" smtClean="0"/>
              <a:t> hits</a:t>
            </a:r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upVPD</a:t>
            </a:r>
            <a:r>
              <a:rPr lang="en-US" dirty="0" smtClean="0"/>
              <a:t> Calibration (cont’d)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09155" y="1054224"/>
            <a:ext cx="193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Xiaoping Zhang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1166345"/>
            <a:ext cx="8789612" cy="3864980"/>
            <a:chOff x="0" y="1356845"/>
            <a:chExt cx="8789612" cy="3864980"/>
          </a:xfrm>
        </p:grpSpPr>
        <p:pic>
          <p:nvPicPr>
            <p:cNvPr id="4" name="Picture 4" descr="pvpdResAll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387"/>
            <a:stretch>
              <a:fillRect/>
            </a:stretch>
          </p:blipFill>
          <p:spPr bwMode="auto">
            <a:xfrm>
              <a:off x="4601883" y="1667529"/>
              <a:ext cx="4187729" cy="3548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pvpdResAl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697660"/>
              <a:ext cx="4450005" cy="3524165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725705" y="1404470"/>
              <a:ext cx="1615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500GeV </a:t>
              </a:r>
              <a:r>
                <a:rPr lang="en-US" dirty="0" err="1" smtClean="0"/>
                <a:t>p+p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74764" y="1356845"/>
              <a:ext cx="1615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00GeV </a:t>
              </a:r>
              <a:r>
                <a:rPr lang="en-US" dirty="0" err="1" smtClean="0"/>
                <a:t>p+p</a:t>
              </a:r>
              <a:endParaRPr lang="en-US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3071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Alternative approach in </a:t>
            </a:r>
            <a:r>
              <a:rPr lang="en-US" sz="2400" dirty="0" err="1" smtClean="0"/>
              <a:t>upVPD</a:t>
            </a:r>
            <a:r>
              <a:rPr lang="en-US" sz="2400" dirty="0" smtClean="0"/>
              <a:t> calibration</a:t>
            </a:r>
          </a:p>
          <a:p>
            <a:r>
              <a:rPr lang="en-US" sz="2400" dirty="0" smtClean="0"/>
              <a:t>less sensitive to “outliers”, </a:t>
            </a:r>
            <a:r>
              <a:rPr lang="en-US" sz="2400" i="1" dirty="0" smtClean="0"/>
              <a:t>e.g.</a:t>
            </a:r>
            <a:r>
              <a:rPr lang="en-US" sz="2400" dirty="0" smtClean="0"/>
              <a:t> potentially resulting from additional vertices.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upVPD</a:t>
            </a:r>
            <a:r>
              <a:rPr lang="en-US" dirty="0" smtClean="0"/>
              <a:t> Calibration (cont’d)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59840" y="91975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Bill </a:t>
            </a:r>
            <a:r>
              <a:rPr lang="en-US" dirty="0" err="1" smtClean="0"/>
              <a:t>Llope</a:t>
            </a:r>
            <a:endParaRPr lang="en-US" dirty="0" smtClean="0"/>
          </a:p>
        </p:txBody>
      </p:sp>
      <p:pic>
        <p:nvPicPr>
          <p:cNvPr id="8" name="Picture 7" descr="Zoutlier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22" y="2718714"/>
            <a:ext cx="4248101" cy="22788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1945" y="2861456"/>
            <a:ext cx="272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Promising first results:</a:t>
            </a:r>
            <a:endParaRPr lang="en-US" dirty="0"/>
          </a:p>
        </p:txBody>
      </p:sp>
      <p:pic>
        <p:nvPicPr>
          <p:cNvPr id="10" name="Picture 9" descr="sigma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669" y="3255634"/>
            <a:ext cx="3883759" cy="2637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9556" y="5022145"/>
            <a:ext cx="4569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Resolution per </a:t>
            </a:r>
            <a:r>
              <a:rPr lang="en-US" dirty="0" err="1" smtClean="0"/>
              <a:t>upVPD</a:t>
            </a:r>
            <a:r>
              <a:rPr lang="en-US" dirty="0" smtClean="0"/>
              <a:t> channel ~140ps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TOF start resolution &lt; 100ps</a:t>
            </a:r>
          </a:p>
          <a:p>
            <a:pPr algn="r"/>
            <a:r>
              <a:rPr lang="en-US" dirty="0" smtClean="0"/>
              <a:t> (for 1.AND.1)</a:t>
            </a:r>
          </a:p>
          <a:p>
            <a:pPr algn="r"/>
            <a:r>
              <a:rPr lang="en-US" dirty="0" smtClean="0"/>
              <a:t>down to ~23ps (19.AND.19)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856575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 a clean </a:t>
            </a:r>
            <a:r>
              <a:rPr lang="en-US" dirty="0" err="1" smtClean="0"/>
              <a:t>π</a:t>
            </a:r>
            <a:r>
              <a:rPr lang="en-US" dirty="0" smtClean="0"/>
              <a:t> sample, either from TPC </a:t>
            </a:r>
            <a:r>
              <a:rPr lang="en-US" dirty="0" err="1" smtClean="0"/>
              <a:t>dE/dx</a:t>
            </a:r>
            <a:r>
              <a:rPr lang="en-US" dirty="0" smtClean="0"/>
              <a:t> (and momentum cuts) or a pre-calibrated TOF in the next iterations</a:t>
            </a:r>
          </a:p>
          <a:p>
            <a:endParaRPr lang="en-US" dirty="0" smtClean="0"/>
          </a:p>
          <a:p>
            <a:r>
              <a:rPr lang="en-US" dirty="0" smtClean="0"/>
              <a:t>T0 Calibration:</a:t>
            </a:r>
          </a:p>
          <a:p>
            <a:pPr lvl="1"/>
            <a:r>
              <a:rPr lang="en-US" dirty="0" smtClean="0"/>
              <a:t>compensate for differences in cable lengths and signal transition times.</a:t>
            </a:r>
          </a:p>
          <a:p>
            <a:pPr lvl="1"/>
            <a:r>
              <a:rPr lang="en-US" dirty="0" smtClean="0"/>
              <a:t>determined channel by channel, </a:t>
            </a:r>
            <a:r>
              <a:rPr lang="en-US" i="1" dirty="0" smtClean="0"/>
              <a:t>i.e. </a:t>
            </a:r>
            <a:r>
              <a:rPr lang="en-US" dirty="0" smtClean="0"/>
              <a:t>per MRPC cell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parameters done for 500GeV</a:t>
            </a:r>
          </a:p>
          <a:p>
            <a:pPr lvl="2"/>
            <a:r>
              <a:rPr lang="en-US" dirty="0" smtClean="0"/>
              <a:t>Ready for database</a:t>
            </a:r>
          </a:p>
          <a:p>
            <a:pPr lvl="2"/>
            <a:r>
              <a:rPr lang="en-US" dirty="0" smtClean="0"/>
              <a:t>200GeV in progress</a:t>
            </a:r>
          </a:p>
          <a:p>
            <a:pPr lvl="1"/>
            <a:r>
              <a:rPr lang="en-US" dirty="0" smtClean="0"/>
              <a:t>applied in offline production (</a:t>
            </a:r>
            <a:r>
              <a:rPr lang="en-US" dirty="0" err="1" smtClean="0"/>
              <a:t>StBTofCalibMaker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Barrel TOF Calibration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13777" y="1346173"/>
            <a:ext cx="3270014" cy="2128450"/>
            <a:chOff x="4457701" y="922793"/>
            <a:chExt cx="4686297" cy="3192463"/>
          </a:xfrm>
        </p:grpSpPr>
        <p:pic>
          <p:nvPicPr>
            <p:cNvPr id="7" name="Picture 13" descr="dedxvs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49774" y="922793"/>
              <a:ext cx="4594224" cy="3116264"/>
            </a:xfrm>
            <a:prstGeom prst="rect">
              <a:avLst/>
            </a:prstGeom>
            <a:noFill/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044744" y="3810457"/>
              <a:ext cx="1851025" cy="304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400" b="1" dirty="0">
                  <a:ea typeface="宋体" pitchFamily="-65" charset="-122"/>
                  <a:cs typeface="宋体" pitchFamily="-65" charset="-122"/>
                </a:rPr>
                <a:t>Momentum </a:t>
              </a:r>
              <a:r>
                <a:rPr lang="en-US" altLang="zh-CN" sz="1400" b="1" dirty="0" err="1">
                  <a:ea typeface="宋体" pitchFamily="-65" charset="-122"/>
                  <a:cs typeface="宋体" pitchFamily="-65" charset="-122"/>
                </a:rPr>
                <a:t>p</a:t>
              </a:r>
              <a:r>
                <a:rPr lang="en-US" altLang="zh-CN" sz="1400" b="1" dirty="0">
                  <a:ea typeface="宋体" pitchFamily="-65" charset="-122"/>
                  <a:cs typeface="宋体" pitchFamily="-65" charset="-122"/>
                </a:rPr>
                <a:t> (</a:t>
              </a:r>
              <a:r>
                <a:rPr lang="en-US" altLang="zh-CN" sz="1400" b="1" dirty="0" err="1">
                  <a:ea typeface="宋体" pitchFamily="-65" charset="-122"/>
                  <a:cs typeface="宋体" pitchFamily="-65" charset="-122"/>
                </a:rPr>
                <a:t>GeV/c</a:t>
              </a:r>
              <a:r>
                <a:rPr lang="en-US" altLang="zh-CN" sz="1400" b="1" dirty="0">
                  <a:ea typeface="宋体" pitchFamily="-65" charset="-122"/>
                  <a:cs typeface="宋体" pitchFamily="-65" charset="-122"/>
                </a:rPr>
                <a:t>)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16200000">
              <a:off x="3824289" y="2685775"/>
              <a:ext cx="1603376" cy="336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600" b="1" dirty="0" err="1">
                  <a:ea typeface="宋体" pitchFamily="-65" charset="-122"/>
                  <a:cs typeface="宋体" pitchFamily="-65" charset="-122"/>
                </a:rPr>
                <a:t>dE/dx</a:t>
              </a:r>
              <a:r>
                <a:rPr lang="en-US" altLang="zh-CN" sz="1600" b="1" dirty="0">
                  <a:ea typeface="宋体" pitchFamily="-65" charset="-122"/>
                  <a:cs typeface="宋体" pitchFamily="-65" charset="-122"/>
                </a:rPr>
                <a:t> (</a:t>
              </a:r>
              <a:r>
                <a:rPr lang="en-US" altLang="zh-CN" sz="1600" b="1" dirty="0" err="1">
                  <a:ea typeface="宋体" pitchFamily="-65" charset="-122"/>
                  <a:cs typeface="宋体" pitchFamily="-65" charset="-122"/>
                </a:rPr>
                <a:t>KeV</a:t>
              </a:r>
              <a:r>
                <a:rPr lang="en-US" altLang="zh-CN" sz="1600" b="1" dirty="0">
                  <a:ea typeface="宋体" pitchFamily="-65" charset="-122"/>
                  <a:cs typeface="宋体" pitchFamily="-65" charset="-122"/>
                </a:rPr>
                <a:t>/cm)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6881812" y="2727781"/>
              <a:ext cx="0" cy="1004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7429500" y="2727781"/>
              <a:ext cx="0" cy="1004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6881812" y="2757943"/>
              <a:ext cx="5476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2391" y="3522021"/>
            <a:ext cx="3961609" cy="285420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131279" y="4759356"/>
            <a:ext cx="2489045" cy="369332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Tray 119 – Module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84053" y="919754"/>
            <a:ext cx="137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Zebo</a:t>
            </a:r>
            <a:r>
              <a:rPr lang="en-US" dirty="0" smtClean="0"/>
              <a:t> Tang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11996"/>
            <a:ext cx="8229600" cy="324883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Slewing Correction</a:t>
            </a:r>
          </a:p>
          <a:p>
            <a:r>
              <a:rPr lang="en-US" dirty="0" smtClean="0"/>
              <a:t>compensates for correlation between signal timing and signal height.</a:t>
            </a:r>
          </a:p>
          <a:p>
            <a:pPr lvl="1"/>
            <a:r>
              <a:rPr lang="en-US" dirty="0" smtClean="0"/>
              <a:t>time-over-threshold is proportional to signal height; based on a trailing edge timing measurement in addition to the leading edge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spline</a:t>
            </a:r>
            <a:r>
              <a:rPr lang="en-US" dirty="0" smtClean="0"/>
              <a:t> fits, and store its shape, </a:t>
            </a:r>
            <a:r>
              <a:rPr lang="en-US" i="1" dirty="0" smtClean="0"/>
              <a:t>i.e.</a:t>
            </a:r>
            <a:r>
              <a:rPr lang="en-US" dirty="0" smtClean="0"/>
              <a:t> bin values</a:t>
            </a:r>
          </a:p>
          <a:p>
            <a:r>
              <a:rPr lang="en-US" dirty="0" smtClean="0"/>
              <a:t>pp (500GeV): difficult to get enough statistics</a:t>
            </a:r>
          </a:p>
          <a:p>
            <a:pPr lvl="1"/>
            <a:r>
              <a:rPr lang="en-US" dirty="0" smtClean="0"/>
              <a:t>corrections were performed per TDIG board (4 </a:t>
            </a:r>
            <a:r>
              <a:rPr lang="en-US" dirty="0" err="1" smtClean="0"/>
              <a:t>MRPCs</a:t>
            </a:r>
            <a:r>
              <a:rPr lang="en-US" dirty="0" smtClean="0"/>
              <a:t>, 24 channels)</a:t>
            </a:r>
          </a:p>
          <a:p>
            <a:pPr lvl="1">
              <a:defRPr/>
            </a:pPr>
            <a:r>
              <a:rPr lang="en-US" dirty="0" smtClean="0"/>
              <a:t>Preliminary set ready for database, applied by </a:t>
            </a:r>
            <a:r>
              <a:rPr lang="en-US" dirty="0" err="1" smtClean="0"/>
              <a:t>StBTofCalibMaker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200GeV data: first sample done, verification in progress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Barrel TOF Calibration (cont’d)</a:t>
            </a:r>
            <a:endParaRPr lang="en-US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 l="51039"/>
          <a:stretch>
            <a:fillRect/>
          </a:stretch>
        </p:blipFill>
        <p:spPr bwMode="auto">
          <a:xfrm>
            <a:off x="6139680" y="4299780"/>
            <a:ext cx="3004320" cy="2127269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1841" y="4360333"/>
            <a:ext cx="2835273" cy="20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33350" y="4910821"/>
            <a:ext cx="1582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Run-8</a:t>
            </a:r>
          </a:p>
          <a:p>
            <a:pPr algn="r"/>
            <a:r>
              <a:rPr lang="en-US" dirty="0" smtClean="0"/>
              <a:t>[pp 200GeV]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49336" y="4940020"/>
            <a:ext cx="2004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Run-9 [500GeV]</a:t>
            </a:r>
          </a:p>
          <a:p>
            <a:pPr algn="r"/>
            <a:r>
              <a:rPr lang="en-US" dirty="0" smtClean="0"/>
              <a:t>3M events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Barrel TOF Calibration (cont’d)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7902" y="1296807"/>
            <a:ext cx="3056098" cy="275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037397" y="1598036"/>
            <a:ext cx="2106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T-</a:t>
            </a:r>
            <a:r>
              <a:rPr lang="en-US" dirty="0" err="1" smtClean="0"/>
              <a:t>Z</a:t>
            </a:r>
            <a:r>
              <a:rPr lang="en-US" baseline="-25000" dirty="0" err="1" smtClean="0"/>
              <a:t>loc</a:t>
            </a:r>
            <a:r>
              <a:rPr lang="en-US" dirty="0" smtClean="0"/>
              <a:t> correlation</a:t>
            </a:r>
          </a:p>
          <a:p>
            <a:pPr algn="r"/>
            <a:r>
              <a:rPr lang="en-US" dirty="0" smtClean="0"/>
              <a:t>in Run 5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36897" y="334323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Ming </a:t>
            </a:r>
            <a:r>
              <a:rPr lang="en-US" dirty="0" err="1" smtClean="0"/>
              <a:t>Shao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40217"/>
            <a:ext cx="5863857" cy="5102936"/>
          </a:xfrm>
        </p:spPr>
        <p:txBody>
          <a:bodyPr>
            <a:normAutofit fontScale="92500" lnSpcReduction="10000"/>
          </a:bodyPr>
          <a:lstStyle/>
          <a:p>
            <a:pPr lvl="0">
              <a:defRPr/>
            </a:pPr>
            <a:r>
              <a:rPr lang="en-US" dirty="0" smtClean="0"/>
              <a:t>Local Z-hit position correction</a:t>
            </a:r>
          </a:p>
          <a:p>
            <a:pPr lvl="1">
              <a:defRPr/>
            </a:pPr>
            <a:r>
              <a:rPr lang="en-US" dirty="0" smtClean="0"/>
              <a:t>Expect a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hit</a:t>
            </a:r>
            <a:r>
              <a:rPr lang="en-US" dirty="0" smtClean="0"/>
              <a:t> dependence as signal propagation on the pick-up pads can be 40-50ps/cm</a:t>
            </a:r>
          </a:p>
          <a:p>
            <a:pPr lvl="1">
              <a:defRPr/>
            </a:pPr>
            <a:r>
              <a:rPr lang="en-US" dirty="0" smtClean="0"/>
              <a:t>No strong dependence observed in Run 8 and 9; not yet understood.</a:t>
            </a:r>
          </a:p>
          <a:p>
            <a:pPr>
              <a:defRPr/>
            </a:pPr>
            <a:r>
              <a:rPr lang="en-US" dirty="0" smtClean="0"/>
              <a:t>Corrections are available for Run 9 </a:t>
            </a:r>
            <a:r>
              <a:rPr lang="en-US" dirty="0" err="1" smtClean="0"/>
              <a:t>p+p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500GeV: ready for database, applied by </a:t>
            </a:r>
            <a:r>
              <a:rPr lang="en-US" dirty="0" err="1" smtClean="0"/>
              <a:t>StBTofCalibMaker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200GeV: verification in progress</a:t>
            </a:r>
          </a:p>
          <a:p>
            <a:pPr>
              <a:defRPr/>
            </a:pPr>
            <a:r>
              <a:rPr lang="en-US" dirty="0" smtClean="0"/>
              <a:t>Once a large statistical sample is available determine the tray alignment calibration</a:t>
            </a:r>
          </a:p>
          <a:p>
            <a:pPr lvl="1">
              <a:defRPr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/>
          <a:srcRect l="52820"/>
          <a:stretch>
            <a:fillRect/>
          </a:stretch>
        </p:blipFill>
        <p:spPr bwMode="auto">
          <a:xfrm>
            <a:off x="6909743" y="4732191"/>
            <a:ext cx="2234257" cy="172068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242191" y="5904817"/>
            <a:ext cx="83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Run 9 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3947" y="3923152"/>
            <a:ext cx="2368157" cy="153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183799" y="4109109"/>
            <a:ext cx="83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Run 8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Run 9 (500GeV) results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355" y="1142153"/>
            <a:ext cx="3868545" cy="274614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9039" y="1086844"/>
            <a:ext cx="3694584" cy="262136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350" y="3839605"/>
            <a:ext cx="7255347" cy="2316544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</p:pic>
      <p:sp>
        <p:nvSpPr>
          <p:cNvPr id="12" name="Oval Callout 11"/>
          <p:cNvSpPr/>
          <p:nvPr/>
        </p:nvSpPr>
        <p:spPr>
          <a:xfrm>
            <a:off x="5796862" y="4477997"/>
            <a:ext cx="1900766" cy="592666"/>
          </a:xfrm>
          <a:prstGeom prst="wedgeEllipseCallout">
            <a:avLst>
              <a:gd name="adj1" fmla="val 55336"/>
              <a:gd name="adj2" fmla="val 62500"/>
            </a:avLst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46214" y="4890751"/>
            <a:ext cx="1014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ToT</a:t>
            </a:r>
            <a:r>
              <a:rPr lang="en-US" dirty="0" smtClean="0"/>
              <a:t> fit</a:t>
            </a:r>
          </a:p>
          <a:p>
            <a:pPr algn="ctr"/>
            <a:r>
              <a:rPr lang="en-US" dirty="0" smtClean="0"/>
              <a:t>failures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45644" y="2027874"/>
            <a:ext cx="1023056" cy="25177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</a:rPr>
              <a:t>σ</a:t>
            </a:r>
            <a:r>
              <a:rPr lang="en-US" sz="1100" b="1" dirty="0" smtClean="0">
                <a:solidFill>
                  <a:srgbClr val="000000"/>
                </a:solidFill>
              </a:rPr>
              <a:t> ≈115ps 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8094993" y="1620519"/>
            <a:ext cx="137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Zebo</a:t>
            </a:r>
            <a:r>
              <a:rPr lang="en-US" dirty="0" smtClean="0"/>
              <a:t> Tang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48384"/>
            <a:ext cx="8229600" cy="216069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Preliminary 200GeV data based on subset of Fast-Offline data</a:t>
            </a:r>
          </a:p>
          <a:p>
            <a:pPr lvl="1"/>
            <a:r>
              <a:rPr lang="en-US" dirty="0" smtClean="0"/>
              <a:t>discriminator threshold similar to previous run periods</a:t>
            </a:r>
          </a:p>
          <a:p>
            <a:r>
              <a:rPr lang="en-US" dirty="0" smtClean="0"/>
              <a:t>Near-future detailed studies on discriminator thresholds and magnetic field polarities</a:t>
            </a:r>
          </a:p>
          <a:p>
            <a:pPr lvl="1"/>
            <a:r>
              <a:rPr lang="en-US" dirty="0" smtClean="0"/>
              <a:t>significant 200GeV data sets available</a:t>
            </a:r>
          </a:p>
          <a:p>
            <a:r>
              <a:rPr lang="en-US" dirty="0" smtClean="0"/>
              <a:t>Pending STAR production with final TPC calibrations (Sept.’09)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Run 9 (200GeV) results </a:t>
            </a:r>
            <a:endParaRPr lang="en-US" dirty="0"/>
          </a:p>
        </p:txBody>
      </p:sp>
      <p:pic>
        <p:nvPicPr>
          <p:cNvPr id="6" name="Picture 5" descr="tofr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219200"/>
            <a:ext cx="40386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invbetavs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2812" y="1138052"/>
            <a:ext cx="4076574" cy="31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81405" y="2451253"/>
            <a:ext cx="1023056" cy="25177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</a:rPr>
              <a:t>σ</a:t>
            </a:r>
            <a:r>
              <a:rPr lang="en-US" sz="1100" b="1" dirty="0" smtClean="0">
                <a:solidFill>
                  <a:srgbClr val="000000"/>
                </a:solidFill>
              </a:rPr>
              <a:t> ≈117ps 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7724695" y="2218167"/>
            <a:ext cx="193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Xiaoping Zhang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resobyboard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32"/>
          <a:stretch>
            <a:fillRect/>
          </a:stretch>
        </p:blipFill>
        <p:spPr>
          <a:xfrm>
            <a:off x="1976967" y="3864403"/>
            <a:ext cx="6157976" cy="266762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3538" y="3420034"/>
            <a:ext cx="8229600" cy="60498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time resolution per channel (board) for 200GeV </a:t>
            </a:r>
            <a:r>
              <a:rPr lang="en-US" dirty="0" err="1" smtClean="0"/>
              <a:t>p+p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Run 9 Results (cont’d)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6507380" y="3994117"/>
            <a:ext cx="977900" cy="444500"/>
          </a:xfrm>
          <a:prstGeom prst="wedgeEllipseCallout">
            <a:avLst>
              <a:gd name="adj1" fmla="val 68128"/>
              <a:gd name="adj2" fmla="val 76785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failed </a:t>
            </a:r>
            <a:r>
              <a:rPr lang="en-US" sz="1200" dirty="0" err="1" smtClean="0">
                <a:solidFill>
                  <a:schemeClr val="tx1"/>
                </a:solidFill>
              </a:rPr>
              <a:t>ToT</a:t>
            </a:r>
            <a:r>
              <a:rPr lang="en-US" sz="1200" dirty="0" smtClean="0">
                <a:solidFill>
                  <a:schemeClr val="tx1"/>
                </a:solidFill>
              </a:rPr>
              <a:t> fit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894480" y="4044917"/>
            <a:ext cx="977900" cy="444500"/>
          </a:xfrm>
          <a:prstGeom prst="wedgeEllipseCallout">
            <a:avLst>
              <a:gd name="adj1" fmla="val 29167"/>
              <a:gd name="adj2" fmla="val 17535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failed T0 fit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7991911" y="2218168"/>
            <a:ext cx="193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Xiaoping Zhang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85416" y="1395024"/>
            <a:ext cx="4948756" cy="176909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resolution distribution</a:t>
            </a:r>
          </a:p>
          <a:p>
            <a:pPr marL="822960" lvl="1" indent="-256032" algn="r" defTabSz="91440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σ(σ</a:t>
            </a:r>
            <a:r>
              <a:rPr kumimoji="0" lang="en-US" sz="27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TOF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)= </a:t>
            </a:r>
            <a:r>
              <a:rPr lang="en-US" sz="2700" dirty="0" smtClean="0"/>
              <a:t>5ns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lvl="1" indent="-256032" algn="r" defTabSz="914400">
              <a:spcBef>
                <a:spcPts val="400"/>
              </a:spcBef>
              <a:buClr>
                <a:schemeClr val="accent1"/>
              </a:buClr>
              <a:buSzPct val="68000"/>
              <a:buFont typeface="Arial"/>
              <a:buChar char="•"/>
            </a:pPr>
            <a:endParaRPr lang="en-US" sz="2000" noProof="0" dirty="0" smtClean="0"/>
          </a:p>
          <a:p>
            <a:pPr marL="365760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Arial"/>
              <a:buChar char="•"/>
            </a:pPr>
            <a:r>
              <a:rPr lang="en-US" sz="1730" noProof="0" dirty="0" smtClean="0"/>
              <a:t>Note: channels grouped by TDIG board</a:t>
            </a:r>
            <a:endParaRPr kumimoji="0" lang="en-US" sz="173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" name="Picture 45" descr="resodistribution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9369" y="1141514"/>
            <a:ext cx="3162446" cy="2310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Calibration Results</a:t>
            </a:r>
            <a:endParaRPr lang="en-US" dirty="0"/>
          </a:p>
        </p:txBody>
      </p:sp>
      <p:graphicFrame>
        <p:nvGraphicFramePr>
          <p:cNvPr id="9" name="Group 306"/>
          <p:cNvGraphicFramePr>
            <a:graphicFrameLocks/>
          </p:cNvGraphicFramePr>
          <p:nvPr/>
        </p:nvGraphicFramePr>
        <p:xfrm>
          <a:off x="437630" y="1372329"/>
          <a:ext cx="8137525" cy="500078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85850"/>
                <a:gridCol w="2038501"/>
                <a:gridCol w="1196824"/>
                <a:gridCol w="1041400"/>
                <a:gridCol w="1347788"/>
                <a:gridCol w="1427162"/>
              </a:tblGrid>
              <a:tr h="330289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zh-CN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Operation condition</a:t>
                      </a:r>
                      <a:endParaRPr kumimoji="0" lang="en-US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Time Resolution (ps)</a:t>
                      </a:r>
                      <a:endParaRPr kumimoji="0" lang="en-US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9874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Start time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Overall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Stop time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</a:tr>
              <a:tr h="40496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Run III</a:t>
                      </a:r>
                      <a:endParaRPr kumimoji="0" lang="en-US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200GeV </a:t>
                      </a:r>
                      <a:r>
                        <a:rPr kumimoji="0" lang="en-US" altLang="zh-CN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d+Au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</a:t>
                      </a:r>
                      <a:endParaRPr kumimoji="0" lang="en-US" altLang="zh-CN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</a:tr>
              <a:tr h="404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200GeV </a:t>
                      </a:r>
                      <a:r>
                        <a:rPr kumimoji="0" lang="en-US" altLang="zh-CN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p+p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140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en-US" altLang="zh-CN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</a:tr>
              <a:tr h="37745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2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2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Run IV</a:t>
                      </a:r>
                      <a:endParaRPr kumimoji="0" lang="en-US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62GeV</a:t>
                      </a: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zh-CN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Au</a:t>
                      </a:r>
                      <a:r>
                        <a:rPr kumimoji="0" lang="en-US" altLang="zh-CN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+</a:t>
                      </a:r>
                      <a:r>
                        <a:rPr kumimoji="0" lang="en-US" altLang="zh-CN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Au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105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89</a:t>
                      </a:r>
                      <a:endParaRPr kumimoji="0" lang="en-US" altLang="zh-CN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</a:tr>
              <a:tr h="429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200GeV</a:t>
                      </a: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zh-CN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Au</a:t>
                      </a:r>
                      <a:r>
                        <a:rPr kumimoji="0" lang="en-US" altLang="zh-CN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+</a:t>
                      </a:r>
                      <a:r>
                        <a:rPr kumimoji="0" lang="en-US" altLang="zh-CN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Au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FF/RFF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82</a:t>
                      </a:r>
                      <a:endParaRPr kumimoji="0" lang="en-US" altLang="zh-CN" sz="2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</a:tr>
              <a:tr h="3759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HF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82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en-US" altLang="zh-CN" sz="2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</a:tr>
              <a:tr h="4064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Run V</a:t>
                      </a:r>
                      <a:endParaRPr kumimoji="0" lang="en-US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200GeV Cu+Cu (ToT)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zh-CN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altLang="zh-CN" sz="2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</a:tr>
              <a:tr h="330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62GeV Cu+Cu (ToT)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zh-CN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82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</a:t>
                      </a:r>
                      <a:endParaRPr kumimoji="0" lang="en-US" altLang="zh-CN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</a:tr>
              <a:tr h="3302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Run VIII</a:t>
                      </a:r>
                      <a:endParaRPr kumimoji="0" lang="en-US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200GeV </a:t>
                      </a:r>
                      <a:r>
                        <a:rPr kumimoji="0" lang="en-US" altLang="zh-CN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d+</a:t>
                      </a:r>
                      <a:r>
                        <a:rPr kumimoji="0" lang="en-US" altLang="zh-CN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Au</a:t>
                      </a: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altLang="zh-CN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ToT</a:t>
                      </a: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NA</a:t>
                      </a:r>
                      <a:endParaRPr kumimoji="0" lang="en-US" altLang="zh-CN" sz="2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NA</a:t>
                      </a:r>
                      <a:endParaRPr kumimoji="0" lang="en-US" altLang="zh-CN" sz="2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</a:t>
                      </a:r>
                      <a:endParaRPr kumimoji="0" lang="en-US" altLang="zh-CN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</a:tr>
              <a:tr h="330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200GeV </a:t>
                      </a:r>
                      <a:r>
                        <a:rPr kumimoji="0" lang="en-US" altLang="zh-CN" sz="180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p+</a:t>
                      </a:r>
                      <a:r>
                        <a:rPr kumimoji="0" lang="en-US" altLang="zh-CN" sz="180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p</a:t>
                      </a:r>
                      <a:r>
                        <a:rPr kumimoji="0" lang="en-US" altLang="zh-CN" sz="180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(</a:t>
                      </a:r>
                      <a:r>
                        <a:rPr kumimoji="0" lang="en-US" altLang="zh-CN" sz="180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ToT</a:t>
                      </a:r>
                      <a:r>
                        <a:rPr kumimoji="0" lang="en-US" altLang="zh-CN" sz="180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83</a:t>
                      </a:r>
                      <a:endParaRPr kumimoji="0" lang="en-US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112</a:t>
                      </a:r>
                      <a:endParaRPr kumimoji="0" lang="en-US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75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</a:tr>
              <a:tr h="3302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Run IX</a:t>
                      </a:r>
                      <a:endParaRPr kumimoji="0" lang="en-US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500GeV </a:t>
                      </a:r>
                      <a:r>
                        <a:rPr kumimoji="0" lang="en-US" altLang="zh-CN" sz="180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p+p</a:t>
                      </a:r>
                      <a:r>
                        <a:rPr kumimoji="0" lang="en-US" altLang="zh-CN" sz="18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(preliminary)</a:t>
                      </a:r>
                      <a:endParaRPr kumimoji="0" lang="en-US" altLang="zh-CN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85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115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78</a:t>
                      </a:r>
                      <a:endParaRPr kumimoji="0" lang="en-US" altLang="zh-CN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</a:tr>
              <a:tr h="33028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99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200GeV </a:t>
                      </a:r>
                      <a:r>
                        <a:rPr kumimoji="0" lang="en-US" altLang="zh-CN" sz="180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p+p</a:t>
                      </a:r>
                      <a:r>
                        <a:rPr kumimoji="0" lang="en-US" altLang="zh-CN" sz="18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(preliminary)</a:t>
                      </a:r>
                      <a:endParaRPr kumimoji="0" lang="en-US" altLang="zh-CN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90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117</a:t>
                      </a:r>
                      <a:endParaRPr kumimoji="0" lang="en-US" altLang="zh-CN" sz="22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74</a:t>
                      </a:r>
                      <a:endParaRPr kumimoji="0" lang="en-US" altLang="zh-CN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-65" charset="0"/>
                        <a:ea typeface="宋体" pitchFamily="-65" charset="-122"/>
                        <a:cs typeface="宋体" pitchFamily="-65" charset="-122"/>
                      </a:endParaRPr>
                    </a:p>
                  </a:txBody>
                  <a:tcPr marL="0" marR="0" marT="0" marB="0" anchor="ctr" anchorCtr="1" horzOverflow="overflow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Requirements</a:t>
            </a:r>
            <a:endParaRPr lang="en-US" dirty="0"/>
          </a:p>
        </p:txBody>
      </p:sp>
      <p:graphicFrame>
        <p:nvGraphicFramePr>
          <p:cNvPr id="6" name="Group 564"/>
          <p:cNvGraphicFramePr>
            <a:graphicFrameLocks noGrp="1"/>
          </p:cNvGraphicFramePr>
          <p:nvPr>
            <p:ph idx="1"/>
          </p:nvPr>
        </p:nvGraphicFramePr>
        <p:xfrm>
          <a:off x="355011" y="1317602"/>
          <a:ext cx="8476950" cy="40306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50866"/>
                <a:gridCol w="1271870"/>
                <a:gridCol w="1026867"/>
                <a:gridCol w="1126712"/>
                <a:gridCol w="989027"/>
                <a:gridCol w="903870"/>
                <a:gridCol w="926722"/>
                <a:gridCol w="881016"/>
              </a:tblGrid>
              <a:tr h="700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Collisions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[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MinBias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]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taken from [1]</a:t>
                      </a:r>
                    </a:p>
                  </a:txBody>
                  <a:tcPr anchor="b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×1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(pure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π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×80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 (match)</a:t>
                      </a: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×2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Δη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  <a:ea typeface="Times New Roman" pitchFamily="26" charset="0"/>
                        <a:cs typeface="Times New Roman" pitchFamily="26" charset="0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Useable hits per channel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Slewing Correction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10k/{ch,mod,brd}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500/ch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</a:tr>
              <a:tr h="9213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  <a:ea typeface="Times New Roman" pitchFamily="26" charset="0"/>
                        <a:cs typeface="Times New Roman" pitchFamily="2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channel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-by- channel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mod-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by-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board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-by-board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+p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0.96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4.2e-5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240M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</a:tr>
              <a:tr h="507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d+Au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10.2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4.1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1.8e-4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9.3M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2.3M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2.8M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</a:tr>
              <a:tr h="644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Au+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Au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3.5e-3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2.9M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0.12M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0.15M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</a:tr>
              <a:tr h="7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Au+Au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(0-10%)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515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8.9e-3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1.2M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0.05M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0.06M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itchFamily="26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5632" y="5533118"/>
            <a:ext cx="47647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[1] STAR </a:t>
            </a:r>
            <a:r>
              <a:rPr lang="en-US" sz="1600" dirty="0" err="1" smtClean="0"/>
              <a:t>Collab</a:t>
            </a:r>
            <a:r>
              <a:rPr lang="en-US" sz="1600" dirty="0" smtClean="0"/>
              <a:t>. Phys.Rev.C79 034909 (2009)</a:t>
            </a:r>
            <a:endParaRPr lang="en-US" sz="1600" dirty="0" smtClean="0">
              <a:latin typeface="Times New Roman" pitchFamily="26" charset="0"/>
            </a:endParaRPr>
          </a:p>
          <a:p>
            <a:endParaRPr lang="en-US" sz="16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863725" y="1472918"/>
          <a:ext cx="957263" cy="836612"/>
        </p:xfrm>
        <a:graphic>
          <a:graphicData uri="http://schemas.openxmlformats.org/presentationml/2006/ole">
            <p:oleObj spid="_x0000_s35843" name="Equation" r:id="rId3" imgW="55880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Time-of-Flight in STAR</a:t>
            </a:r>
          </a:p>
          <a:p>
            <a:pPr lvl="1"/>
            <a:r>
              <a:rPr lang="en-US" dirty="0" smtClean="0"/>
              <a:t>start &amp; stop detectors in Run 9</a:t>
            </a:r>
          </a:p>
          <a:p>
            <a:r>
              <a:rPr lang="en-US" dirty="0" smtClean="0"/>
              <a:t>Time-of-Flight Calibration</a:t>
            </a:r>
          </a:p>
          <a:p>
            <a:pPr lvl="1"/>
            <a:r>
              <a:rPr lang="en-US" dirty="0" err="1" smtClean="0"/>
              <a:t>upVPD</a:t>
            </a:r>
            <a:endParaRPr lang="en-US" dirty="0" smtClean="0"/>
          </a:p>
          <a:p>
            <a:pPr lvl="1"/>
            <a:r>
              <a:rPr lang="en-US" dirty="0" smtClean="0"/>
              <a:t>barrel TOF</a:t>
            </a:r>
          </a:p>
          <a:p>
            <a:pPr lvl="1"/>
            <a:r>
              <a:rPr lang="en-US" dirty="0" smtClean="0"/>
              <a:t>preliminary Run-9 results (500GeV &amp; 200GeV)</a:t>
            </a:r>
          </a:p>
          <a:p>
            <a:r>
              <a:rPr lang="en-US" dirty="0" smtClean="0"/>
              <a:t>Calibration History &amp; Requirements</a:t>
            </a:r>
          </a:p>
          <a:p>
            <a:pPr lvl="1"/>
            <a:r>
              <a:rPr lang="en-US" dirty="0" smtClean="0"/>
              <a:t>calibration cross-verification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340217"/>
            <a:ext cx="7805271" cy="39572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Significant statistics requirements effect turn-around time for prompt TOF PID</a:t>
            </a:r>
          </a:p>
          <a:p>
            <a:pPr lvl="1"/>
            <a:r>
              <a:rPr lang="en-US" sz="2000" dirty="0" smtClean="0"/>
              <a:t>application of “online” PID</a:t>
            </a:r>
          </a:p>
          <a:p>
            <a:r>
              <a:rPr lang="en-US" sz="2400" dirty="0" smtClean="0"/>
              <a:t>Cross-verification of </a:t>
            </a:r>
            <a:r>
              <a:rPr lang="en-US" sz="2400" dirty="0" err="1" smtClean="0"/>
              <a:t>p+p</a:t>
            </a:r>
            <a:r>
              <a:rPr lang="en-US" sz="2400" dirty="0" smtClean="0"/>
              <a:t> calibration parameters</a:t>
            </a:r>
          </a:p>
          <a:p>
            <a:pPr lvl="1"/>
            <a:r>
              <a:rPr lang="en-US" sz="2000" dirty="0" smtClean="0"/>
              <a:t>apply 500GeV calibration on 200GeV data sample</a:t>
            </a:r>
          </a:p>
          <a:p>
            <a:pPr lvl="1"/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Cross-verification of Calibration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18244" y="3365262"/>
            <a:ext cx="4712447" cy="3251675"/>
            <a:chOff x="457200" y="3521394"/>
            <a:chExt cx="4712447" cy="3251675"/>
          </a:xfrm>
        </p:grpSpPr>
        <p:pic>
          <p:nvPicPr>
            <p:cNvPr id="6" name="Picture 7" descr="Totre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3521394"/>
              <a:ext cx="4712447" cy="325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3568700" y="4991100"/>
              <a:ext cx="1023056" cy="25177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1400" b="1" dirty="0" err="1" smtClean="0">
                  <a:solidFill>
                    <a:srgbClr val="000000"/>
                  </a:solidFill>
                </a:rPr>
                <a:t>σ</a:t>
              </a:r>
              <a:r>
                <a:rPr lang="en-US" sz="1100" b="1" dirty="0" smtClean="0">
                  <a:solidFill>
                    <a:srgbClr val="000000"/>
                  </a:solidFill>
                </a:rPr>
                <a:t> ≈123ps </a:t>
              </a:r>
              <a:endParaRPr lang="en-U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51466" y="4991100"/>
              <a:ext cx="1023056" cy="25177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1400" b="1" dirty="0" err="1" smtClean="0">
                  <a:solidFill>
                    <a:srgbClr val="000000"/>
                  </a:solidFill>
                </a:rPr>
                <a:t>σ</a:t>
              </a:r>
              <a:r>
                <a:rPr lang="en-US" sz="1100" b="1" dirty="0" smtClean="0">
                  <a:solidFill>
                    <a:srgbClr val="000000"/>
                  </a:solidFill>
                </a:rPr>
                <a:t> ≈117ps </a:t>
              </a:r>
              <a:endParaRPr lang="en-US" sz="11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83108" y="5109739"/>
            <a:ext cx="326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 that subtle differences remain, making these parameter sets not completely compatible.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2110" y="1368777"/>
            <a:ext cx="8249356" cy="6732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Efficiencies in Test Beams and STAR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 Efficiency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9157" y="2117809"/>
            <a:ext cx="8733176" cy="3385526"/>
            <a:chOff x="199157" y="1384031"/>
            <a:chExt cx="8733176" cy="3385526"/>
          </a:xfrm>
        </p:grpSpPr>
        <p:pic>
          <p:nvPicPr>
            <p:cNvPr id="11" name="Picture 10" descr="th1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3333" y="1636889"/>
              <a:ext cx="3132668" cy="3132668"/>
            </a:xfrm>
            <a:prstGeom prst="rect">
              <a:avLst/>
            </a:prstGeom>
          </p:spPr>
        </p:pic>
        <p:pic>
          <p:nvPicPr>
            <p:cNvPr id="8" name="Picture 7" descr="rpc_rice10vsHV-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157" y="1659804"/>
              <a:ext cx="2738032" cy="30815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78676" y="1384031"/>
              <a:ext cx="2624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2001 CERN test beam</a:t>
              </a:r>
              <a:endParaRPr lang="en-US" dirty="0"/>
            </a:p>
          </p:txBody>
        </p:sp>
        <p:pic>
          <p:nvPicPr>
            <p:cNvPr id="12" name="Content Placeholder 7" descr="ruan_lijuan-1 66.jpg"/>
            <p:cNvPicPr>
              <a:picLocks noChangeAspect="1"/>
            </p:cNvPicPr>
            <p:nvPr/>
          </p:nvPicPr>
          <p:blipFill>
            <a:blip r:embed="rId4"/>
            <a:srcRect l="29699" t="10366" r="27474" b="63220"/>
            <a:stretch>
              <a:fillRect/>
            </a:stretch>
          </p:blipFill>
          <p:spPr>
            <a:xfrm>
              <a:off x="5856111" y="1777999"/>
              <a:ext cx="3076222" cy="245533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445233" y="1412254"/>
              <a:ext cx="2251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 Run 3 (</a:t>
              </a:r>
              <a:r>
                <a:rPr lang="en-US" dirty="0" err="1" smtClean="0"/>
                <a:t>TOFr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12997" y="1412572"/>
              <a:ext cx="2473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2003 AGS test beam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 rot="5400000">
            <a:off x="8213502" y="3203224"/>
            <a:ext cx="149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Lijuan</a:t>
            </a:r>
            <a:r>
              <a:rPr lang="en-US" dirty="0" smtClean="0"/>
              <a:t> </a:t>
            </a:r>
            <a:r>
              <a:rPr lang="en-US" dirty="0" err="1" smtClean="0"/>
              <a:t>Ruan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 Efficiency (cont’d)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1462817"/>
            <a:ext cx="4862690" cy="45908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Run 8</a:t>
            </a:r>
          </a:p>
          <a:p>
            <a:pPr lvl="1"/>
            <a:r>
              <a:rPr lang="en-US" dirty="0" smtClean="0"/>
              <a:t>significant pile-up complicates analysis</a:t>
            </a:r>
          </a:p>
          <a:p>
            <a:pPr lvl="2"/>
            <a:r>
              <a:rPr lang="en-US" dirty="0" smtClean="0"/>
              <a:t>~12% </a:t>
            </a:r>
            <a:r>
              <a:rPr lang="en-US" dirty="0" smtClean="0"/>
              <a:t>remaining pile-up</a:t>
            </a:r>
          </a:p>
          <a:p>
            <a:pPr lvl="0">
              <a:buNone/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Run 9</a:t>
            </a:r>
          </a:p>
          <a:p>
            <a:pPr lvl="1">
              <a:defRPr/>
            </a:pPr>
            <a:r>
              <a:rPr lang="en-US" dirty="0" smtClean="0"/>
              <a:t>pile-up issue </a:t>
            </a:r>
            <a:r>
              <a:rPr lang="en-US" dirty="0" err="1" smtClean="0"/>
              <a:t>diffucult</a:t>
            </a:r>
            <a:r>
              <a:rPr lang="en-US" dirty="0" smtClean="0"/>
              <a:t> to handle in Fast-offline data</a:t>
            </a:r>
          </a:p>
          <a:p>
            <a:pPr lvl="1">
              <a:defRPr/>
            </a:pPr>
            <a:r>
              <a:rPr lang="en-US" dirty="0" smtClean="0"/>
              <a:t>detailed analysis pending STAR production, incl. EMC and final TPC calibration (~Sept’09)</a:t>
            </a:r>
          </a:p>
          <a:p>
            <a:pPr lvl="1">
              <a:defRPr/>
            </a:pPr>
            <a:endParaRPr lang="en-US" sz="3300" dirty="0" smtClean="0"/>
          </a:p>
          <a:p>
            <a:pPr lvl="1">
              <a:defRPr/>
            </a:pPr>
            <a:r>
              <a:rPr lang="en-US" dirty="0" smtClean="0"/>
              <a:t>from test beam data we know that good time resolutions mean high efficiencies</a:t>
            </a:r>
          </a:p>
          <a:p>
            <a:pPr lvl="1">
              <a:defRPr/>
            </a:pPr>
            <a:r>
              <a:rPr lang="en-US" dirty="0" smtClean="0"/>
              <a:t>observed hit patterns in Run9 are constant</a:t>
            </a:r>
          </a:p>
          <a:p>
            <a:pPr marL="8229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700" dirty="0" smtClean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505" y="1397000"/>
            <a:ext cx="3772828" cy="26669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02283" y="1158254"/>
            <a:ext cx="225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Run 8 (</a:t>
            </a:r>
            <a:r>
              <a:rPr lang="en-US" dirty="0" err="1" smtClean="0"/>
              <a:t>TOFr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5778" y="3877117"/>
            <a:ext cx="3564603" cy="25614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5400000">
            <a:off x="8372644" y="1749780"/>
            <a:ext cx="8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 Jin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7947021" y="4786223"/>
            <a:ext cx="1486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Run 10087063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827185" y="5404555"/>
            <a:ext cx="22568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Run 9</a:t>
            </a:r>
          </a:p>
          <a:p>
            <a:r>
              <a:rPr lang="en-US" b="1" dirty="0" smtClean="0">
                <a:solidFill>
                  <a:srgbClr val="00FF09"/>
                </a:solidFill>
              </a:rPr>
              <a:t>max</a:t>
            </a:r>
            <a:r>
              <a:rPr lang="en-US" b="1" dirty="0" smtClean="0"/>
              <a:t>, average, </a:t>
            </a:r>
            <a:r>
              <a:rPr lang="en-US" b="1" dirty="0" smtClean="0">
                <a:solidFill>
                  <a:srgbClr val="1A02FF"/>
                </a:solidFill>
              </a:rPr>
              <a:t>min</a:t>
            </a:r>
            <a:endParaRPr lang="en-US" b="1" dirty="0">
              <a:solidFill>
                <a:srgbClr val="1A02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476" y="1386313"/>
            <a:ext cx="7698889" cy="4949764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TOF stable operations during Run 9</a:t>
            </a:r>
          </a:p>
          <a:p>
            <a:pPr lvl="1"/>
            <a:r>
              <a:rPr lang="en-US" sz="1800" dirty="0" smtClean="0"/>
              <a:t>very useful to verify calibration/production procedures</a:t>
            </a:r>
          </a:p>
          <a:p>
            <a:r>
              <a:rPr lang="en-US" sz="2000" dirty="0" smtClean="0"/>
              <a:t>TOF calibration: full-steam ahead</a:t>
            </a:r>
          </a:p>
          <a:p>
            <a:pPr lvl="2"/>
            <a:r>
              <a:rPr lang="en-US" sz="1600" dirty="0" smtClean="0"/>
              <a:t>TOF calibration depends on TPC calibration</a:t>
            </a:r>
          </a:p>
          <a:p>
            <a:pPr lvl="1"/>
            <a:r>
              <a:rPr lang="en-US" sz="1800" dirty="0" smtClean="0"/>
              <a:t>500GeV: preliminary calibration, ready for STAR database</a:t>
            </a:r>
          </a:p>
          <a:p>
            <a:pPr lvl="1"/>
            <a:r>
              <a:rPr lang="en-US" sz="1800" dirty="0" smtClean="0"/>
              <a:t>200GeV: first preliminary calibration, verification in progress</a:t>
            </a:r>
          </a:p>
          <a:p>
            <a:pPr lvl="1"/>
            <a:r>
              <a:rPr lang="en-US" sz="1800" dirty="0" smtClean="0"/>
              <a:t>will require a larger data sample</a:t>
            </a:r>
          </a:p>
          <a:p>
            <a:pPr lvl="2"/>
            <a:r>
              <a:rPr lang="en-US" sz="1600" dirty="0" smtClean="0"/>
              <a:t>verify the effect of the different discriminator threshold settings, verify field polarity change, verify effect of final TPC calibration</a:t>
            </a:r>
          </a:p>
          <a:p>
            <a:r>
              <a:rPr lang="en-US" sz="2000" dirty="0" smtClean="0"/>
              <a:t>Preliminary </a:t>
            </a:r>
            <a:r>
              <a:rPr lang="en-US" sz="2000" dirty="0" err="1" smtClean="0"/>
              <a:t>p+p</a:t>
            </a:r>
            <a:r>
              <a:rPr lang="en-US" sz="2000" dirty="0" smtClean="0"/>
              <a:t> results for TOF resolution agree with TOF Project requirement (100±15ps for </a:t>
            </a:r>
            <a:r>
              <a:rPr lang="en-US" sz="2000" dirty="0" err="1" smtClean="0"/>
              <a:t>Au+Au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expect further improvements by increasing statistics</a:t>
            </a:r>
          </a:p>
          <a:p>
            <a:pPr lvl="1"/>
            <a:r>
              <a:rPr lang="en-US" sz="1800" dirty="0" smtClean="0"/>
              <a:t>expect a significant improvement of start-side resolution in full energy </a:t>
            </a:r>
            <a:r>
              <a:rPr lang="en-US" sz="1800" dirty="0" err="1" smtClean="0"/>
              <a:t>Au+Au</a:t>
            </a:r>
            <a:r>
              <a:rPr lang="en-US" sz="1800" dirty="0" smtClean="0"/>
              <a:t> (see </a:t>
            </a:r>
            <a:r>
              <a:rPr lang="en-US" sz="1800" dirty="0" err="1" smtClean="0"/>
              <a:t>Llope’s</a:t>
            </a:r>
            <a:r>
              <a:rPr lang="en-US" sz="1800" dirty="0" smtClean="0"/>
              <a:t> presentation) ranging from 44ps in very peripheral down to 23ps in mid-central to central collisions.</a:t>
            </a:r>
          </a:p>
          <a:p>
            <a:pPr lvl="1"/>
            <a:r>
              <a:rPr lang="en-US" sz="1800" dirty="0" smtClean="0"/>
              <a:t>Expect associated overall TOF time resolutions between 88-96ps.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Based on Multi-gap Resistive Plate Chambers (MRPC)</a:t>
            </a:r>
          </a:p>
          <a:p>
            <a:r>
              <a:rPr lang="en-US" dirty="0"/>
              <a:t>v</a:t>
            </a:r>
            <a:r>
              <a:rPr lang="en-US" dirty="0" smtClean="0"/>
              <a:t>arious prototypes since Run 3. </a:t>
            </a:r>
          </a:p>
          <a:p>
            <a:r>
              <a:rPr lang="en-US" dirty="0"/>
              <a:t>t</a:t>
            </a:r>
            <a:r>
              <a:rPr lang="en-US" dirty="0" smtClean="0"/>
              <a:t>iming electronics based on CERN’s HPTDC chip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Significant increase in scale:</a:t>
            </a:r>
          </a:p>
          <a:p>
            <a:r>
              <a:rPr lang="en-US" dirty="0" smtClean="0"/>
              <a:t>Run 8: 5 trays (4%)</a:t>
            </a:r>
          </a:p>
          <a:p>
            <a:r>
              <a:rPr lang="en-US" dirty="0" smtClean="0"/>
              <a:t>Run 9: 86 out of 120 trays (72%)</a:t>
            </a:r>
          </a:p>
          <a:p>
            <a:r>
              <a:rPr lang="en-US" dirty="0" smtClean="0"/>
              <a:t>Run 10: 120 trays (100%)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Run 9 experience:</a:t>
            </a:r>
          </a:p>
          <a:p>
            <a:r>
              <a:rPr lang="en-US" dirty="0"/>
              <a:t>s</a:t>
            </a:r>
            <a:r>
              <a:rPr lang="en-US" dirty="0" smtClean="0"/>
              <a:t>table running, TOF participated in nearly all runs;</a:t>
            </a:r>
          </a:p>
          <a:p>
            <a:r>
              <a:rPr lang="en-US" dirty="0" smtClean="0"/>
              <a:t>9 </a:t>
            </a:r>
            <a:r>
              <a:rPr lang="en-US" dirty="0"/>
              <a:t>dead channels out of </a:t>
            </a:r>
            <a:r>
              <a:rPr lang="en-US" dirty="0" smtClean="0"/>
              <a:t>16,512;</a:t>
            </a:r>
          </a:p>
          <a:p>
            <a:r>
              <a:rPr lang="en-US" dirty="0" smtClean="0"/>
              <a:t>average </a:t>
            </a:r>
            <a:r>
              <a:rPr lang="en-US" dirty="0"/>
              <a:t>noise rate per channel is less than 10 Hz.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 in Run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talledTrays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3" r="1864"/>
          <a:stretch>
            <a:fillRect/>
          </a:stretch>
        </p:blipFill>
        <p:spPr>
          <a:xfrm>
            <a:off x="457200" y="1242218"/>
            <a:ext cx="6705600" cy="5310463"/>
          </a:xfrm>
        </p:spPr>
      </p:pic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9 TOF trays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473" y="2519944"/>
            <a:ext cx="1835393" cy="1325562"/>
          </a:xfrm>
          <a:prstGeom prst="rect">
            <a:avLst/>
          </a:prstGeom>
        </p:spPr>
      </p:pic>
      <p:grpSp>
        <p:nvGrpSpPr>
          <p:cNvPr id="3" name="Group 10"/>
          <p:cNvGrpSpPr/>
          <p:nvPr/>
        </p:nvGrpSpPr>
        <p:grpSpPr>
          <a:xfrm>
            <a:off x="927100" y="1833033"/>
            <a:ext cx="5657850" cy="4069292"/>
            <a:chOff x="927100" y="1833033"/>
            <a:chExt cx="5657850" cy="4069292"/>
          </a:xfrm>
        </p:grpSpPr>
        <p:sp>
          <p:nvSpPr>
            <p:cNvPr id="8" name="Oval 7"/>
            <p:cNvSpPr/>
            <p:nvPr/>
          </p:nvSpPr>
          <p:spPr>
            <a:xfrm>
              <a:off x="3917950" y="3235325"/>
              <a:ext cx="2667000" cy="2667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smtClean="0">
                  <a:solidFill>
                    <a:schemeClr val="tx1"/>
                  </a:solidFill>
                </a:rPr>
                <a:t>EAST</a:t>
              </a:r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27100" y="1833033"/>
              <a:ext cx="2667000" cy="2667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smtClean="0">
                  <a:solidFill>
                    <a:schemeClr val="tx1"/>
                  </a:solidFill>
                </a:rPr>
                <a:t>WEST</a:t>
              </a:r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12236" y="5079823"/>
              <a:ext cx="1905099" cy="6349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</p:grpSp>
      <p:sp>
        <p:nvSpPr>
          <p:cNvPr id="13" name="Right Arrow 12"/>
          <p:cNvSpPr/>
          <p:nvPr/>
        </p:nvSpPr>
        <p:spPr>
          <a:xfrm rot="19517633">
            <a:off x="6783183" y="4147135"/>
            <a:ext cx="906195" cy="5686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88084" y="3791716"/>
            <a:ext cx="1970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TPC support arms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6963" y="5405377"/>
            <a:ext cx="136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Run-8 trays</a:t>
            </a:r>
            <a:endParaRPr lang="en-US" sz="1600" dirty="0"/>
          </a:p>
        </p:txBody>
      </p:sp>
      <p:sp>
        <p:nvSpPr>
          <p:cNvPr id="27" name="Right Bracket 26"/>
          <p:cNvSpPr>
            <a:spLocks/>
          </p:cNvSpPr>
          <p:nvPr/>
        </p:nvSpPr>
        <p:spPr>
          <a:xfrm rot="12600000" flipH="1">
            <a:off x="6668700" y="5072135"/>
            <a:ext cx="122591" cy="753054"/>
          </a:xfrm>
          <a:prstGeom prst="rightBracket">
            <a:avLst/>
          </a:prstGeom>
          <a:ln w="73025" cap="rnd" cmpd="sng">
            <a:solidFill>
              <a:srgbClr val="FF6600"/>
            </a:solidFill>
            <a:round/>
            <a:head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7758"/>
          </a:xfrm>
        </p:spPr>
        <p:txBody>
          <a:bodyPr>
            <a:normAutofit/>
          </a:bodyPr>
          <a:lstStyle/>
          <a:p>
            <a:r>
              <a:rPr lang="en-US" dirty="0" err="1" smtClean="0"/>
              <a:t>upVPD</a:t>
            </a:r>
            <a:r>
              <a:rPr lang="en-US" dirty="0" smtClean="0"/>
              <a:t> replaced </a:t>
            </a:r>
            <a:r>
              <a:rPr lang="en-US" dirty="0" err="1" smtClean="0"/>
              <a:t>pVPD</a:t>
            </a:r>
            <a:r>
              <a:rPr lang="en-US" dirty="0" smtClean="0"/>
              <a:t> (Run 7):</a:t>
            </a:r>
          </a:p>
          <a:p>
            <a:pPr lvl="1"/>
            <a:r>
              <a:rPr lang="en-US" dirty="0" smtClean="0"/>
              <a:t>upgrade involves increase in # of channels from 6 to 38 channels (east + west)</a:t>
            </a:r>
          </a:p>
          <a:p>
            <a:pPr lvl="1"/>
            <a:r>
              <a:rPr lang="en-US" dirty="0" smtClean="0"/>
              <a:t>both based on </a:t>
            </a:r>
            <a:r>
              <a:rPr lang="en-US" dirty="0" err="1" smtClean="0"/>
              <a:t>scintillator</a:t>
            </a:r>
            <a:r>
              <a:rPr lang="en-US" dirty="0" smtClean="0"/>
              <a:t> and fast </a:t>
            </a:r>
            <a:r>
              <a:rPr lang="en-US" dirty="0" err="1" smtClean="0"/>
              <a:t>PMTs</a:t>
            </a:r>
            <a:endParaRPr lang="en-US" dirty="0" smtClean="0"/>
          </a:p>
          <a:p>
            <a:pPr lvl="1"/>
            <a:r>
              <a:rPr lang="en-US" dirty="0" err="1" smtClean="0"/>
              <a:t>upVPD</a:t>
            </a:r>
            <a:r>
              <a:rPr lang="en-US" dirty="0" smtClean="0"/>
              <a:t> uses similar timing electronics as TOF</a:t>
            </a:r>
          </a:p>
          <a:p>
            <a:r>
              <a:rPr lang="en-US" dirty="0" smtClean="0"/>
              <a:t>STAR |</a:t>
            </a:r>
            <a:r>
              <a:rPr lang="en-US" dirty="0"/>
              <a:t>Z</a:t>
            </a:r>
            <a:r>
              <a:rPr lang="en-US" dirty="0" smtClean="0"/>
              <a:t>|=570cm    and    4.24 &lt; |</a:t>
            </a:r>
            <a:r>
              <a:rPr lang="en-US" dirty="0" err="1" smtClean="0"/>
              <a:t>η</a:t>
            </a:r>
            <a:r>
              <a:rPr lang="en-US" dirty="0" smtClean="0"/>
              <a:t>| &lt; 5.1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Side: the </a:t>
            </a:r>
            <a:r>
              <a:rPr lang="en-US" dirty="0" err="1" smtClean="0"/>
              <a:t>upVPD</a:t>
            </a:r>
            <a:endParaRPr lang="en-US" dirty="0"/>
          </a:p>
        </p:txBody>
      </p:sp>
      <p:grpSp>
        <p:nvGrpSpPr>
          <p:cNvPr id="4" name="Group 19"/>
          <p:cNvGrpSpPr/>
          <p:nvPr/>
        </p:nvGrpSpPr>
        <p:grpSpPr>
          <a:xfrm>
            <a:off x="2370041" y="4344327"/>
            <a:ext cx="6640699" cy="2135892"/>
            <a:chOff x="228600" y="1600200"/>
            <a:chExt cx="8823325" cy="38862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600200"/>
              <a:ext cx="2865438" cy="385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554163" y="3716338"/>
              <a:ext cx="7497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 flipV="1">
              <a:off x="1692275" y="2971800"/>
              <a:ext cx="2605088" cy="9207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 flipV="1">
              <a:off x="2286000" y="3246438"/>
              <a:ext cx="2011363" cy="904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1325563" y="4251325"/>
              <a:ext cx="2971800" cy="92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160838" y="2879725"/>
              <a:ext cx="320675" cy="1920875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58" y="231"/>
                </a:cxn>
                <a:cxn ang="0">
                  <a:pos x="202" y="461"/>
                </a:cxn>
                <a:cxn ang="0">
                  <a:pos x="58" y="1008"/>
                </a:cxn>
                <a:cxn ang="0">
                  <a:pos x="0" y="1210"/>
                </a:cxn>
              </a:cxnLst>
              <a:rect l="0" t="0" r="r" b="b"/>
              <a:pathLst>
                <a:path w="202" h="1210">
                  <a:moveTo>
                    <a:pt x="144" y="0"/>
                  </a:moveTo>
                  <a:cubicBezTo>
                    <a:pt x="96" y="77"/>
                    <a:pt x="48" y="154"/>
                    <a:pt x="58" y="231"/>
                  </a:cubicBezTo>
                  <a:cubicBezTo>
                    <a:pt x="68" y="308"/>
                    <a:pt x="202" y="332"/>
                    <a:pt x="202" y="461"/>
                  </a:cubicBezTo>
                  <a:cubicBezTo>
                    <a:pt x="202" y="590"/>
                    <a:pt x="92" y="883"/>
                    <a:pt x="58" y="1008"/>
                  </a:cubicBezTo>
                  <a:cubicBezTo>
                    <a:pt x="24" y="1133"/>
                    <a:pt x="12" y="1171"/>
                    <a:pt x="0" y="121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232275" y="2870200"/>
              <a:ext cx="320675" cy="1920875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58" y="231"/>
                </a:cxn>
                <a:cxn ang="0">
                  <a:pos x="202" y="461"/>
                </a:cxn>
                <a:cxn ang="0">
                  <a:pos x="58" y="1008"/>
                </a:cxn>
                <a:cxn ang="0">
                  <a:pos x="0" y="1210"/>
                </a:cxn>
              </a:cxnLst>
              <a:rect l="0" t="0" r="r" b="b"/>
              <a:pathLst>
                <a:path w="202" h="1210">
                  <a:moveTo>
                    <a:pt x="144" y="0"/>
                  </a:moveTo>
                  <a:cubicBezTo>
                    <a:pt x="96" y="77"/>
                    <a:pt x="48" y="154"/>
                    <a:pt x="58" y="231"/>
                  </a:cubicBezTo>
                  <a:cubicBezTo>
                    <a:pt x="68" y="308"/>
                    <a:pt x="202" y="332"/>
                    <a:pt x="202" y="461"/>
                  </a:cubicBezTo>
                  <a:cubicBezTo>
                    <a:pt x="202" y="590"/>
                    <a:pt x="92" y="883"/>
                    <a:pt x="58" y="1008"/>
                  </a:cubicBezTo>
                  <a:cubicBezTo>
                    <a:pt x="24" y="1133"/>
                    <a:pt x="12" y="1171"/>
                    <a:pt x="0" y="121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4562475" y="3521075"/>
              <a:ext cx="3840163" cy="18256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 flipV="1">
              <a:off x="4572000" y="3565525"/>
              <a:ext cx="3840163" cy="1460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4525963" y="3722688"/>
              <a:ext cx="3876675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8366125" y="3657600"/>
              <a:ext cx="92075" cy="904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28600" y="5075238"/>
              <a:ext cx="1050925" cy="411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103" y="4724906"/>
            <a:ext cx="2065258" cy="154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7243587" y="5590231"/>
            <a:ext cx="166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collision point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Integral Non-Linearity (INL)</a:t>
            </a:r>
          </a:p>
          <a:p>
            <a:r>
              <a:rPr lang="en-US" dirty="0" smtClean="0"/>
              <a:t>Trigger timing window</a:t>
            </a:r>
          </a:p>
          <a:p>
            <a:endParaRPr lang="en-US" dirty="0" smtClean="0"/>
          </a:p>
          <a:p>
            <a:r>
              <a:rPr lang="en-US" dirty="0" smtClean="0"/>
              <a:t>Start-side calibration </a:t>
            </a:r>
            <a:r>
              <a:rPr lang="en-US" dirty="0" err="1" smtClean="0"/>
              <a:t>upVPD</a:t>
            </a:r>
            <a:endParaRPr lang="en-US" dirty="0" smtClean="0"/>
          </a:p>
          <a:p>
            <a:pPr lvl="1"/>
            <a:r>
              <a:rPr lang="en-US" dirty="0" smtClean="0"/>
              <a:t>signal slewing, T vs. Time-over-Threshold (TOT)</a:t>
            </a:r>
          </a:p>
          <a:p>
            <a:r>
              <a:rPr lang="en-US" dirty="0" smtClean="0"/>
              <a:t>Stop-side calibration Barrel TOF</a:t>
            </a:r>
          </a:p>
          <a:p>
            <a:pPr lvl="1"/>
            <a:r>
              <a:rPr lang="en-US" dirty="0" smtClean="0"/>
              <a:t>TOF T0</a:t>
            </a:r>
          </a:p>
          <a:p>
            <a:pPr lvl="1"/>
            <a:r>
              <a:rPr lang="en-US" dirty="0" smtClean="0"/>
              <a:t>signal slewing (T vs. TOT)</a:t>
            </a:r>
          </a:p>
          <a:p>
            <a:pPr lvl="1"/>
            <a:r>
              <a:rPr lang="en-US" dirty="0" smtClean="0"/>
              <a:t>MRPC cell signal propagation (T vs.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local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tray alignment calibration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 Calibrations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1810" y="3956398"/>
            <a:ext cx="3912640" cy="2584068"/>
          </a:xfrm>
        </p:spPr>
        <p:txBody>
          <a:bodyPr>
            <a:noAutofit/>
          </a:bodyPr>
          <a:lstStyle/>
          <a:p>
            <a:r>
              <a:rPr lang="en-US" sz="1800" dirty="0" smtClean="0"/>
              <a:t>INL correction determined for all TOF HPTDC channels</a:t>
            </a:r>
          </a:p>
          <a:p>
            <a:r>
              <a:rPr lang="en-US" sz="1800" dirty="0" smtClean="0"/>
              <a:t>full TOF Barrel: 120x192 = 23k TDC channels</a:t>
            </a:r>
          </a:p>
          <a:p>
            <a:r>
              <a:rPr lang="en-US" sz="1800" dirty="0" smtClean="0"/>
              <a:t>1024 bins/channel at 2byte precision</a:t>
            </a:r>
          </a:p>
          <a:p>
            <a:r>
              <a:rPr lang="en-US" sz="1800" dirty="0" smtClean="0"/>
              <a:t>in STAR Offline Database</a:t>
            </a:r>
          </a:p>
          <a:p>
            <a:r>
              <a:rPr lang="en-US" sz="1800" dirty="0" smtClean="0"/>
              <a:t>applied by offline software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Integral Non-Linearity Calibration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 l="2827" t="7049" r="8185" b="942"/>
          <a:stretch>
            <a:fillRect/>
          </a:stretch>
        </p:blipFill>
        <p:spPr bwMode="auto">
          <a:xfrm>
            <a:off x="5120922" y="1446602"/>
            <a:ext cx="37973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alpha val="75000"/>
              </a:schemeClr>
            </a:glo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 l="3928" t="4864" r="8236" b="5840"/>
          <a:stretch>
            <a:fillRect/>
          </a:stretch>
        </p:blipFill>
        <p:spPr bwMode="auto">
          <a:xfrm>
            <a:off x="190500" y="3261771"/>
            <a:ext cx="297815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 l="3928" t="5840" r="9819" b="5840"/>
          <a:stretch>
            <a:fillRect/>
          </a:stretch>
        </p:blipFill>
        <p:spPr bwMode="auto">
          <a:xfrm>
            <a:off x="2044700" y="3858671"/>
            <a:ext cx="29718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036233" y="3718971"/>
            <a:ext cx="1062567" cy="152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000000"/>
                </a:solidFill>
              </a:rPr>
              <a:t>RMS          3.993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0867" y="4214271"/>
            <a:ext cx="1007533" cy="152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000000"/>
                </a:solidFill>
              </a:rPr>
              <a:t>RMS       0.7789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89350" y="5014371"/>
            <a:ext cx="1295400" cy="1651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rgbClr val="000000"/>
                </a:solidFill>
              </a:rPr>
              <a:t>σ</a:t>
            </a:r>
            <a:r>
              <a:rPr lang="en-US" sz="1000" b="1" dirty="0" smtClean="0">
                <a:solidFill>
                  <a:srgbClr val="000000"/>
                </a:solidFill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</a:rPr>
              <a:t>= 0.7659 ≈ 18ps 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0112" y="5607038"/>
            <a:ext cx="144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INL applied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4001" y="5056704"/>
            <a:ext cx="180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INL applied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5030" y="1262986"/>
            <a:ext cx="460758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000" dirty="0" smtClean="0">
                <a:solidFill>
                  <a:prstClr val="black"/>
                </a:solidFill>
              </a:rPr>
              <a:t>HPTDC integral non-linearity (INL):</a:t>
            </a:r>
          </a:p>
          <a:p>
            <a:pPr marL="365760" lvl="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periodicity 1024 bins (25ns)</a:t>
            </a:r>
          </a:p>
          <a:p>
            <a:pPr marL="365760" lvl="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calibration data collected on test bench</a:t>
            </a:r>
          </a:p>
          <a:p>
            <a:pPr marL="365760" lvl="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expect no change, but will monitor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99074" y="1007349"/>
            <a:ext cx="102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Jing Liu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HPTDC timing information is based on a free running clock</a:t>
            </a:r>
          </a:p>
          <a:p>
            <a:pPr lvl="1"/>
            <a:r>
              <a:rPr lang="en-US" dirty="0" smtClean="0"/>
              <a:t>determine optimal window for trigger timing</a:t>
            </a:r>
          </a:p>
          <a:p>
            <a:pPr lvl="1"/>
            <a:r>
              <a:rPr lang="en-US" dirty="0" smtClean="0"/>
              <a:t>timing affected by </a:t>
            </a:r>
            <a:r>
              <a:rPr lang="en-US" i="1" dirty="0" smtClean="0"/>
              <a:t>e.g.</a:t>
            </a:r>
            <a:r>
              <a:rPr lang="en-US" dirty="0" smtClean="0"/>
              <a:t> firmware changes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Matching Window</a:t>
            </a:r>
            <a:endParaRPr lang="en-US" dirty="0"/>
          </a:p>
        </p:txBody>
      </p:sp>
      <p:pic>
        <p:nvPicPr>
          <p:cNvPr id="7" name="Picture 6" descr="tray9final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6123" y="3114859"/>
            <a:ext cx="4709908" cy="3294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93548" y="1007349"/>
            <a:ext cx="193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Xiaoping Zhang</a:t>
            </a:r>
          </a:p>
          <a:p>
            <a:pPr algn="r"/>
            <a:r>
              <a:rPr lang="en-US" dirty="0" smtClean="0"/>
              <a:t>Yi Zhou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162" y="3452875"/>
            <a:ext cx="419883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000" dirty="0" smtClean="0">
                <a:solidFill>
                  <a:prstClr val="black"/>
                </a:solidFill>
              </a:rPr>
              <a:t>Final trigger timing window checked for Run 9 (500GeV and 200GeV)</a:t>
            </a:r>
          </a:p>
          <a:p>
            <a:pPr marL="365760" lvl="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based on Fast-Offline data</a:t>
            </a:r>
          </a:p>
          <a:p>
            <a:pPr marL="365760" lvl="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one parameter per tray,</a:t>
            </a:r>
          </a:p>
          <a:p>
            <a:pPr marL="365760" lvl="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ready for database</a:t>
            </a:r>
          </a:p>
          <a:p>
            <a:pPr marL="365760" lvl="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applied in offline software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10443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Preliminary Calibration of Run 9</a:t>
            </a:r>
          </a:p>
          <a:p>
            <a:pPr lvl="1"/>
            <a:r>
              <a:rPr lang="en-US" dirty="0" smtClean="0"/>
              <a:t>based on Fast-Offline production</a:t>
            </a:r>
          </a:p>
          <a:p>
            <a:pPr lvl="1"/>
            <a:r>
              <a:rPr lang="en-US" dirty="0" smtClean="0"/>
              <a:t>500GeV: ~3M events;  200GeV: ~6.8M events.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BNL -- August 10-11,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Close Out Review STAR TOF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upVPD</a:t>
            </a:r>
            <a:r>
              <a:rPr lang="en-US" dirty="0" smtClean="0"/>
              <a:t> Calibration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9796" y="919754"/>
            <a:ext cx="1937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Zebo</a:t>
            </a:r>
            <a:r>
              <a:rPr lang="en-US" dirty="0" smtClean="0"/>
              <a:t> Tang</a:t>
            </a:r>
          </a:p>
          <a:p>
            <a:pPr algn="r"/>
            <a:r>
              <a:rPr lang="en-US" dirty="0" smtClean="0"/>
              <a:t>Xiaoping Zhang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2736863"/>
            <a:ext cx="4141259" cy="3205033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400" dirty="0" smtClean="0"/>
              <a:t>iterative process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400" dirty="0" smtClean="0"/>
              <a:t>s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eparate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East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West Calibration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400" dirty="0" smtClean="0"/>
              <a:t>low multiplicity in </a:t>
            </a:r>
            <a:r>
              <a:rPr lang="en-US" sz="2400" dirty="0" err="1" smtClean="0"/>
              <a:t>upVPD</a:t>
            </a:r>
            <a:r>
              <a:rPr lang="en-US" sz="2400" dirty="0" smtClean="0"/>
              <a:t> is an issue</a:t>
            </a:r>
          </a:p>
          <a:p>
            <a:pPr marL="822960" lvl="1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Arial"/>
              <a:buChar char="•"/>
            </a:pPr>
            <a:r>
              <a:rPr lang="en-US" sz="2000" dirty="0" smtClean="0"/>
              <a:t>not all events will have a start-time</a:t>
            </a:r>
          </a:p>
          <a:p>
            <a:pPr marL="365760" lvl="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65760" lvl="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calibration constants ready for database (500GeV)</a:t>
            </a:r>
          </a:p>
          <a:p>
            <a:pPr marL="822960" lvl="1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200GeV in progress</a:t>
            </a:r>
          </a:p>
          <a:p>
            <a:pPr marL="365760" lvl="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applied in </a:t>
            </a:r>
            <a:r>
              <a:rPr lang="en-US" sz="2400" dirty="0" err="1" smtClean="0">
                <a:solidFill>
                  <a:prstClr val="black"/>
                </a:solidFill>
              </a:rPr>
              <a:t>offfline</a:t>
            </a:r>
            <a:r>
              <a:rPr lang="en-US" sz="2400" dirty="0" smtClean="0">
                <a:solidFill>
                  <a:prstClr val="black"/>
                </a:solidFill>
              </a:rPr>
              <a:t> production (</a:t>
            </a:r>
            <a:r>
              <a:rPr lang="en-US" sz="2400" dirty="0" err="1" smtClean="0">
                <a:solidFill>
                  <a:prstClr val="black"/>
                </a:solidFill>
              </a:rPr>
              <a:t>StBTofCalibMaker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</a:p>
          <a:p>
            <a:pPr marL="822960" lvl="1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55C6-47B2-664C-8488-925EB020E103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467075" y="2707505"/>
            <a:ext cx="4450005" cy="3524165"/>
            <a:chOff x="4277297" y="2444719"/>
            <a:chExt cx="4450005" cy="3524165"/>
          </a:xfrm>
        </p:grpSpPr>
        <p:pic>
          <p:nvPicPr>
            <p:cNvPr id="8" name="Picture 4" descr="pvpdResAl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77297" y="2444719"/>
              <a:ext cx="4450005" cy="352416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7561912" y="2554870"/>
              <a:ext cx="1068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500GeV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2935</TotalTime>
  <Words>1969</Words>
  <Application>Microsoft Macintosh PowerPoint</Application>
  <PresentationFormat>On-screen Show (4:3)</PresentationFormat>
  <Paragraphs>388</Paragraphs>
  <Slides>23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Concourse</vt:lpstr>
      <vt:lpstr>Equation</vt:lpstr>
      <vt:lpstr>TOF System Performance: Calibrations &amp; Time Resolutions</vt:lpstr>
      <vt:lpstr>Outline</vt:lpstr>
      <vt:lpstr>TOF in Run 9</vt:lpstr>
      <vt:lpstr>Run 9 TOF trays</vt:lpstr>
      <vt:lpstr>Start Side: the upVPD</vt:lpstr>
      <vt:lpstr>TOF Calibrations</vt:lpstr>
      <vt:lpstr>Integral Non-Linearity Calibration</vt:lpstr>
      <vt:lpstr>Trigger Matching Window</vt:lpstr>
      <vt:lpstr>upVPD Calibration</vt:lpstr>
      <vt:lpstr>upVPD Calibration (cont’d)</vt:lpstr>
      <vt:lpstr>upVPD Calibration (cont’d)</vt:lpstr>
      <vt:lpstr>Barrel TOF Calibration</vt:lpstr>
      <vt:lpstr>Barrel TOF Calibration (cont’d)</vt:lpstr>
      <vt:lpstr>Barrel TOF Calibration (cont’d)</vt:lpstr>
      <vt:lpstr>Preliminary Run 9 (500GeV) results</vt:lpstr>
      <vt:lpstr>Preliminary Run 9 (200GeV) results </vt:lpstr>
      <vt:lpstr>Preliminary Run 9 Results (cont’d)</vt:lpstr>
      <vt:lpstr>History of Calibration Results</vt:lpstr>
      <vt:lpstr>Calibration Requirements</vt:lpstr>
      <vt:lpstr>Cross-verification of Calibration</vt:lpstr>
      <vt:lpstr>TOF Efficiency</vt:lpstr>
      <vt:lpstr>TOF Efficiency (cont’d)</vt:lpstr>
      <vt:lpstr>Summary</vt:lpstr>
    </vt:vector>
  </TitlesOfParts>
  <Company>Rice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TOF System Performance</dc:title>
  <dc:creator>Frank Geurts</dc:creator>
  <cp:lastModifiedBy>Frank Geurts</cp:lastModifiedBy>
  <cp:revision>33</cp:revision>
  <cp:lastPrinted>2009-08-09T04:07:11Z</cp:lastPrinted>
  <dcterms:created xsi:type="dcterms:W3CDTF">2009-08-09T04:05:50Z</dcterms:created>
  <dcterms:modified xsi:type="dcterms:W3CDTF">2009-08-09T04:07:58Z</dcterms:modified>
</cp:coreProperties>
</file>